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4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68580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11.xml" Type="http://schemas.openxmlformats.org/officeDocument/2006/relationships/slide" Id="rId16"/><Relationship Target="slides/slide10.xml" Type="http://schemas.openxmlformats.org/officeDocument/2006/relationships/slide" Id="rId15"/><Relationship Target="slides/slide9.xml" Type="http://schemas.openxmlformats.org/officeDocument/2006/relationships/slide" Id="rId14"/><Relationship Target="presProps.xml" Type="http://schemas.openxmlformats.org/officeDocument/2006/relationships/presProps" Id="rId2"/><Relationship Target="slides/slide7.xml" Type="http://schemas.openxmlformats.org/officeDocument/2006/relationships/slide" Id="rId12"/><Relationship Target="theme/theme1.xml" Type="http://schemas.openxmlformats.org/officeDocument/2006/relationships/theme" Id="rId1"/><Relationship Target="slides/slide8.xml" Type="http://schemas.openxmlformats.org/officeDocument/2006/relationships/slide" Id="rId13"/><Relationship Target="slideMasters/slideMaster1.xml" Type="http://schemas.openxmlformats.org/officeDocument/2006/relationships/slideMaster" Id="rId4"/><Relationship Target="slides/slide5.xml" Type="http://schemas.openxmlformats.org/officeDocument/2006/relationships/slide" Id="rId10"/><Relationship Target="tableStyles.xml" Type="http://schemas.openxmlformats.org/officeDocument/2006/relationships/tableStyles" Id="rId3"/><Relationship Target="slides/slide6.xml" Type="http://schemas.openxmlformats.org/officeDocument/2006/relationships/slide" Id="rId11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3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8" name="Shape 2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9" name="Shape 29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3" name="Shape 12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4" name="Shape 124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25" name="Shape 12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33" name="Shape 13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4" name="Shape 134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35" name="Shape 13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9" name="Shape 3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0" name="Shape 4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41" name="Shape 4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49" name="Shape 4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0" name="Shape 5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0" name="Shape 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1" name="Shape 6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62" name="Shape 6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1" name="Shape 7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2" name="Shape 72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3" name="Shape 7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2" name="Shape 8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3" name="Shape 8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4" name="Shape 8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2" name="Shape 9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3" name="Shape 9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2" name="Shape 10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3" name="Shape 10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3" name="Shape 1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4" name="Shape 114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5" name="Shape 11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" type="title">
  <p:cSld name="TITLE">
    <p:spTree>
      <p:nvGrpSpPr>
        <p:cNvPr id="7" name="Shape 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" name="Shape 8"/>
          <p:cNvSpPr txBox="1"/>
          <p:nvPr>
            <p:ph type="ctrTitle"/>
          </p:nvPr>
        </p:nvSpPr>
        <p:spPr>
          <a:xfrm>
            <a:off y="2111123" x="685800"/>
            <a:ext cy="1546474" cx="77724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ctr" rtl="0" indent="3048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4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 indent="3048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4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 indent="3048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4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 indent="3048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4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 indent="3048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4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ctr" rtl="0" indent="3048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4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ctr" rtl="0" indent="3048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4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ctr" rtl="0" indent="3048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4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ctr" rtl="0" indent="3048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4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Shape 9"/>
          <p:cNvSpPr txBox="1"/>
          <p:nvPr>
            <p:ph idx="1" type="subTitle"/>
          </p:nvPr>
        </p:nvSpPr>
        <p:spPr>
          <a:xfrm>
            <a:off y="3786737" x="685800"/>
            <a:ext cy="1046317" cx="77724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ctr" rtl="0" indent="19050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 indent="19050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 indent="19050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 indent="19050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 indent="19050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ctr" rtl="0" indent="19050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ctr" rtl="0" indent="19050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ctr" rtl="0" indent="19050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ctr" rtl="0" indent="19050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x" type="tx">
  <p:cSld name="TITLE_AND_BODY">
    <p:spTree>
      <p:nvGrpSpPr>
        <p:cNvPr id="10" name="Shape 1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" name="Shape 11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" type="body"/>
          </p:nvPr>
        </p:nvSpPr>
        <p:spPr>
          <a:xfrm>
            <a:off y="1600200" x="457200"/>
            <a:ext cy="4967574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defRPr/>
            </a:lvl1pPr>
            <a:lvl2pPr rtl="0" indent="-285750" marL="742950">
              <a:defRPr/>
            </a:lvl2pPr>
            <a:lvl3pPr rtl="0" indent="-228600" marL="1143000">
              <a:defRPr/>
            </a:lvl3pPr>
            <a:lvl4pPr rtl="0" indent="-228600" marL="160020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woColTx" type="twoColTx">
  <p:cSld name="TITLE_AND_TWO_COLUMNS">
    <p:spTree>
      <p:nvGrpSpPr>
        <p:cNvPr id="13" name="Shape 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Shape 15"/>
          <p:cNvSpPr txBox="1"/>
          <p:nvPr>
            <p:ph idx="1" type="body"/>
          </p:nvPr>
        </p:nvSpPr>
        <p:spPr>
          <a:xfrm>
            <a:off y="1600200" x="457200"/>
            <a:ext cy="4967574" cx="3994525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  <p:sp>
        <p:nvSpPr>
          <p:cNvPr id="16" name="Shape 16"/>
          <p:cNvSpPr txBox="1"/>
          <p:nvPr>
            <p:ph idx="2" type="body"/>
          </p:nvPr>
        </p:nvSpPr>
        <p:spPr>
          <a:xfrm>
            <a:off y="1600200" x="4692273"/>
            <a:ext cy="4967574" cx="3994525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Only" type="titleOnly">
  <p:cSld name="TITLE_ONLY">
    <p:spTree>
      <p:nvGrpSpPr>
        <p:cNvPr id="17" name="Shape 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CAPTION_ONLY">
  <p:cSld name="CAPTION_ONLY">
    <p:spTree>
      <p:nvGrpSpPr>
        <p:cNvPr id="19" name="Shape 1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0" name="Shape 20"/>
          <p:cNvSpPr txBox="1"/>
          <p:nvPr>
            <p:ph idx="1" type="body"/>
          </p:nvPr>
        </p:nvSpPr>
        <p:spPr>
          <a:xfrm>
            <a:off y="5875078" x="457200"/>
            <a:ext cy="692693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ctr" rtl="0" indent="-285750" marL="28575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algn="ctr" rtl="0" indent="-285750" marL="28575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algn="ctr" rtl="0" indent="-285750" marL="28575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algn="ctr" rtl="0" indent="-285750" marL="28575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algn="ctr" rtl="0" indent="-285750" marL="28575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algn="ctr" rtl="0" indent="-285750" marL="28575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algn="ctr" rtl="0" indent="-285750" marL="28575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algn="ctr" rtl="0" indent="-285750" marL="28575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algn="ctr" rtl="0" indent="-285750" marL="28575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blank" type="blank">
  <p:cSld name="BLANK">
    <p:spTree>
      <p:nvGrpSpPr>
        <p:cNvPr id="21" name="Shape 21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2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 indent="2286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 indent="2286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 indent="2286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 indent="2286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 indent="2286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 indent="2286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 indent="2286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 indent="2286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 indent="2286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600200" x="457200"/>
            <a:ext cy="4967574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-342900" marL="34290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trike="noStrike" u="none" b="0" cap="none" baseline="0" sz="30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 indent="-285750" marL="74295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trike="noStrike" u="none" b="0" cap="none" baseline="0" sz="24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 indent="-228600" marL="114300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trike="noStrike" u="none" b="0" cap="none" baseline="0" sz="24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 indent="-228600" marL="160020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trike="noStrike" u="none" b="0" cap="none" baseline="0" sz="1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 indent="-228600" marL="205740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trike="noStrike" u="none" b="0" cap="none" baseline="0" sz="1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 indent="-228600" marL="251460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trike="noStrike" u="none" b="0" cap="none" baseline="0" sz="1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 indent="-228600" marL="297180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trike="noStrike" u="none" b="0" cap="none" baseline="0" sz="1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 indent="-228600" marL="342900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trike="noStrike" u="none" b="0" cap="none" baseline="0" sz="1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 indent="-228600" marL="388620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trike="noStrike" u="none" b="0" cap="none" baseline="0" sz="1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14.png" Type="http://schemas.openxmlformats.org/officeDocument/2006/relationships/image" Id="rId3"/></Relationships>
</file>

<file path=ppt/slides/_rels/slide10.xml.rels><?xml version="1.0" encoding="UTF-8" standalone="yes"?><Relationships xmlns="http://schemas.openxmlformats.org/package/2006/relationships"><Relationship Target="../notesSlides/notesSlide10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0.jpg" Type="http://schemas.openxmlformats.org/officeDocument/2006/relationships/image" Id="rId4"/><Relationship Target="../media/image20.jpg" Type="http://schemas.openxmlformats.org/officeDocument/2006/relationships/image" Id="rId3"/></Relationships>
</file>

<file path=ppt/slides/_rels/slide11.xml.rels><?xml version="1.0" encoding="UTF-8" standalone="yes"?><Relationships xmlns="http://schemas.openxmlformats.org/package/2006/relationships"><Relationship Target="../notesSlides/notesSlide11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3.jpg" Type="http://schemas.openxmlformats.org/officeDocument/2006/relationships/image" Id="rId4"/><Relationship Target="../media/image18.jp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6.png" Type="http://schemas.openxmlformats.org/officeDocument/2006/relationships/image" Id="rId4"/><Relationship Target="../media/image09.jpg" Type="http://schemas.openxmlformats.org/officeDocument/2006/relationships/image" Id="rId3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png" Type="http://schemas.openxmlformats.org/officeDocument/2006/relationships/image" Id="rId4"/><Relationship Target="../media/image01.jpg" Type="http://schemas.openxmlformats.org/officeDocument/2006/relationships/image" Id="rId3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0.jpg" Type="http://schemas.openxmlformats.org/officeDocument/2006/relationships/image" Id="rId4"/><Relationship Target="../media/image06.jp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5.jpg" Type="http://schemas.openxmlformats.org/officeDocument/2006/relationships/image" Id="rId4"/><Relationship Target="../media/image17.jp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2.jpg" Type="http://schemas.openxmlformats.org/officeDocument/2006/relationships/image" Id="rId4"/><Relationship Target="../media/image07.jp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4.jpg" Type="http://schemas.openxmlformats.org/officeDocument/2006/relationships/image" Id="rId4"/><Relationship Target="../media/image19.jp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8.jpg" Type="http://schemas.openxmlformats.org/officeDocument/2006/relationships/image" Id="rId4"/><Relationship Target="../media/image11.jp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5.jpg" Type="http://schemas.openxmlformats.org/officeDocument/2006/relationships/image" Id="rId4"/><Relationship Target="../media/image12.jp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" name="Shape 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" name="Shape 23"/>
          <p:cNvSpPr txBox="1"/>
          <p:nvPr>
            <p:ph type="ctrTitle"/>
          </p:nvPr>
        </p:nvSpPr>
        <p:spPr>
          <a:xfrm>
            <a:off y="2111123" x="685800"/>
            <a:ext cy="1546474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24" name="Shape 24"/>
          <p:cNvSpPr txBox="1"/>
          <p:nvPr>
            <p:ph idx="1" type="subTitle"/>
          </p:nvPr>
        </p:nvSpPr>
        <p:spPr>
          <a:xfrm>
            <a:off y="3786737" x="685800"/>
            <a:ext cy="1046317" cx="7772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25" name="Shape 25"/>
          <p:cNvSpPr/>
          <p:nvPr/>
        </p:nvSpPr>
        <p:spPr>
          <a:xfrm>
            <a:off y="0" x="0"/>
            <a:ext cy="7165474" cx="92015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6" name="Shape 26"/>
          <p:cNvSpPr txBox="1"/>
          <p:nvPr/>
        </p:nvSpPr>
        <p:spPr>
          <a:xfrm>
            <a:off y="636900" x="977676"/>
            <a:ext cy="457200" cx="70260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>
              <a:buNone/>
            </a:pPr>
            <a:r>
              <a:rPr b="1" sz="9600" lang="en">
                <a:solidFill>
                  <a:srgbClr val="00FFFF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Los Emociones de Espanol</a:t>
            </a:r>
          </a:p>
        </p:txBody>
      </p:sp>
      <p:sp>
        <p:nvSpPr>
          <p:cNvPr id="27" name="Shape 27"/>
          <p:cNvSpPr txBox="1"/>
          <p:nvPr/>
        </p:nvSpPr>
        <p:spPr>
          <a:xfrm>
            <a:off y="5805650" x="1217875"/>
            <a:ext cy="709499" cx="6503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u="sng" b="1" sz="3600" lang="en">
                <a:solidFill>
                  <a:srgbClr val="93C47D"/>
                </a:solidFill>
              </a:rPr>
              <a:t>By: Olivia White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6" name="Shape 11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7" name="Shape 117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118" name="Shape 118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119" name="Shape 119"/>
          <p:cNvSpPr/>
          <p:nvPr/>
        </p:nvSpPr>
        <p:spPr>
          <a:xfrm>
            <a:off y="0" x="0"/>
            <a:ext cy="6858000" cx="9144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20" name="Shape 120"/>
          <p:cNvSpPr txBox="1"/>
          <p:nvPr/>
        </p:nvSpPr>
        <p:spPr>
          <a:xfrm>
            <a:off y="390200" x="555725"/>
            <a:ext cy="1209899" cx="7969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>
              <a:buNone/>
            </a:pPr>
            <a:r>
              <a:rPr sz="6000" lang="en">
                <a:solidFill>
                  <a:srgbClr val="F6B26B"/>
                </a:solidFill>
                <a:latin typeface="Condiment"/>
                <a:ea typeface="Condiment"/>
                <a:cs typeface="Condiment"/>
                <a:sym typeface="Condiment"/>
              </a:rPr>
              <a:t>Asustado/ Frightened</a:t>
            </a:r>
          </a:p>
        </p:txBody>
      </p:sp>
      <p:sp>
        <p:nvSpPr>
          <p:cNvPr id="121" name="Shape 121"/>
          <p:cNvSpPr txBox="1"/>
          <p:nvPr/>
        </p:nvSpPr>
        <p:spPr>
          <a:xfrm>
            <a:off y="2382300" x="174550"/>
            <a:ext cy="4185600" cx="3482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b="1" sz="4500" lang="en">
                <a:solidFill>
                  <a:srgbClr val="F6B26B"/>
                </a:solidFill>
                <a:latin typeface="Condiment"/>
                <a:ea typeface="Condiment"/>
                <a:cs typeface="Condiment"/>
                <a:sym typeface="Condiment"/>
              </a:rPr>
              <a:t>El gato esta asustado. El gato está asustado porque el mira un perro.</a:t>
            </a:r>
            <a:r>
              <a:rPr b="1" sz="4500" lang="en">
                <a:latin typeface="Condiment"/>
                <a:ea typeface="Condiment"/>
                <a:cs typeface="Condiment"/>
                <a:sym typeface="Condiment"/>
              </a:rPr>
              <a:t> </a:t>
            </a:r>
          </a:p>
        </p:txBody>
      </p:sp>
      <p:sp>
        <p:nvSpPr>
          <p:cNvPr id="122" name="Shape 122"/>
          <p:cNvSpPr/>
          <p:nvPr/>
        </p:nvSpPr>
        <p:spPr>
          <a:xfrm>
            <a:off y="3126125" x="3656950"/>
            <a:ext cy="3616700" cx="548705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6" name="Shape 12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7" name="Shape 127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128" name="Shape 128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129" name="Shape 129"/>
          <p:cNvSpPr/>
          <p:nvPr/>
        </p:nvSpPr>
        <p:spPr>
          <a:xfrm>
            <a:off y="0" x="0"/>
            <a:ext cy="6858000" cx="9144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30" name="Shape 130"/>
          <p:cNvSpPr txBox="1"/>
          <p:nvPr/>
        </p:nvSpPr>
        <p:spPr>
          <a:xfrm>
            <a:off y="271950" x="579375"/>
            <a:ext cy="1194299" cx="78750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>
              <a:buNone/>
            </a:pPr>
            <a:r>
              <a:rPr b="1" sz="4800" lang="en">
                <a:solidFill>
                  <a:srgbClr val="9900FF"/>
                </a:solidFill>
                <a:latin typeface="Cambria"/>
                <a:ea typeface="Cambria"/>
                <a:cs typeface="Cambria"/>
                <a:sym typeface="Cambria"/>
              </a:rPr>
              <a:t>Sorprendido/ Surprised</a:t>
            </a:r>
          </a:p>
        </p:txBody>
      </p:sp>
      <p:sp>
        <p:nvSpPr>
          <p:cNvPr id="131" name="Shape 131"/>
          <p:cNvSpPr txBox="1"/>
          <p:nvPr/>
        </p:nvSpPr>
        <p:spPr>
          <a:xfrm>
            <a:off y="2441675" x="218750"/>
            <a:ext cy="4215299" cx="3671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b="1" sz="3800" lang="en">
                <a:solidFill>
                  <a:srgbClr val="9900FF"/>
                </a:solidFill>
                <a:latin typeface="Cambria"/>
                <a:ea typeface="Cambria"/>
                <a:cs typeface="Cambria"/>
                <a:sym typeface="Cambria"/>
              </a:rPr>
              <a:t>El hamster esta sorprendido. El hamster está sorprendido porque la persona mira en el.</a:t>
            </a:r>
            <a:r>
              <a:rPr sz="3000" lang="en">
                <a:solidFill>
                  <a:srgbClr val="9900FF"/>
                </a:solidFill>
              </a:rPr>
              <a:t> </a:t>
            </a:r>
          </a:p>
        </p:txBody>
      </p:sp>
      <p:sp>
        <p:nvSpPr>
          <p:cNvPr id="132" name="Shape 132"/>
          <p:cNvSpPr/>
          <p:nvPr/>
        </p:nvSpPr>
        <p:spPr>
          <a:xfrm>
            <a:off y="3136450" x="4292075"/>
            <a:ext cy="3620399" cx="484119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1" name="Shape 3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34" name="Shape 34"/>
          <p:cNvSpPr/>
          <p:nvPr/>
        </p:nvSpPr>
        <p:spPr>
          <a:xfrm>
            <a:off y="0" x="0"/>
            <a:ext cy="6858000" cx="9144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35" name="Shape 35"/>
          <p:cNvSpPr txBox="1"/>
          <p:nvPr/>
        </p:nvSpPr>
        <p:spPr>
          <a:xfrm>
            <a:off y="920150" x="1365850"/>
            <a:ext cy="963299" cx="57797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>
              <a:buNone/>
            </a:pPr>
            <a:r>
              <a:rPr b="1" sz="4800" lang="en">
                <a:solidFill>
                  <a:srgbClr val="00FF00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Enjoyado/ Angry</a:t>
            </a:r>
          </a:p>
        </p:txBody>
      </p:sp>
      <p:sp>
        <p:nvSpPr>
          <p:cNvPr id="36" name="Shape 36"/>
          <p:cNvSpPr txBox="1"/>
          <p:nvPr/>
        </p:nvSpPr>
        <p:spPr>
          <a:xfrm>
            <a:off y="2760450" x="977650"/>
            <a:ext cy="457200" cx="3657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37" name="Shape 37"/>
          <p:cNvSpPr/>
          <p:nvPr/>
        </p:nvSpPr>
        <p:spPr>
          <a:xfrm>
            <a:off y="2698650" x="5085100"/>
            <a:ext cy="4101823" cx="40589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38" name="Shape 38"/>
          <p:cNvSpPr txBox="1"/>
          <p:nvPr/>
        </p:nvSpPr>
        <p:spPr>
          <a:xfrm>
            <a:off y="2257250" x="260050"/>
            <a:ext cy="4468500" cx="40590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3600" lang="en">
                <a:solidFill>
                  <a:srgbClr val="00FF00"/>
                </a:solidFill>
                <a:latin typeface="Limelight"/>
                <a:ea typeface="Limelight"/>
                <a:cs typeface="Limelight"/>
                <a:sym typeface="Limelight"/>
              </a:rPr>
              <a:t>El tigre esta enjoyado. El tigre esta enjoyado porque tiene mucho hombre. 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2" name="Shape 4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3" name="Shape 43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44" name="Shape 44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45" name="Shape 45"/>
          <p:cNvSpPr/>
          <p:nvPr/>
        </p:nvSpPr>
        <p:spPr>
          <a:xfrm>
            <a:off y="0" x="0"/>
            <a:ext cy="6858000" cx="91439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46" name="Shape 46"/>
          <p:cNvSpPr txBox="1"/>
          <p:nvPr/>
        </p:nvSpPr>
        <p:spPr>
          <a:xfrm>
            <a:off y="536400" x="977650"/>
            <a:ext cy="1063800" cx="6944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>
              <a:buNone/>
            </a:pPr>
            <a:r>
              <a:rPr sz="7200" lang="en">
                <a:solidFill>
                  <a:srgbClr val="FF00FF"/>
                </a:solidFill>
                <a:latin typeface="Bree Serif"/>
                <a:ea typeface="Bree Serif"/>
                <a:cs typeface="Bree Serif"/>
                <a:sym typeface="Bree Serif"/>
              </a:rPr>
              <a:t>Triste/ Sad</a:t>
            </a:r>
          </a:p>
        </p:txBody>
      </p:sp>
      <p:sp>
        <p:nvSpPr>
          <p:cNvPr id="47" name="Shape 47"/>
          <p:cNvSpPr txBox="1"/>
          <p:nvPr/>
        </p:nvSpPr>
        <p:spPr>
          <a:xfrm>
            <a:off y="2300350" x="316300"/>
            <a:ext cy="4008599" cx="40529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b="1" sz="4100" lang="en">
                <a:solidFill>
                  <a:srgbClr val="FF00FF"/>
                </a:solidFill>
                <a:latin typeface="Bree Serif"/>
                <a:ea typeface="Bree Serif"/>
                <a:cs typeface="Bree Serif"/>
                <a:sym typeface="Bree Serif"/>
              </a:rPr>
              <a:t>El perro esta triste. El perro esta triste porque el esta solo en la casa.</a:t>
            </a:r>
          </a:p>
        </p:txBody>
      </p:sp>
      <p:sp>
        <p:nvSpPr>
          <p:cNvPr id="48" name="Shape 48"/>
          <p:cNvSpPr/>
          <p:nvPr/>
        </p:nvSpPr>
        <p:spPr>
          <a:xfrm>
            <a:off y="3178825" x="4540325"/>
            <a:ext cy="3240474" cx="440524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2" name="Shape 5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3" name="Shape 53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54" name="Shape 54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55" name="Shape 55"/>
          <p:cNvSpPr/>
          <p:nvPr/>
        </p:nvSpPr>
        <p:spPr>
          <a:xfrm>
            <a:off y="0" x="-27825"/>
            <a:ext cy="6858000" cx="919962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56" name="Shape 56"/>
          <p:cNvSpPr txBox="1"/>
          <p:nvPr/>
        </p:nvSpPr>
        <p:spPr>
          <a:xfrm>
            <a:off y="704500" x="181125"/>
            <a:ext cy="1143000" cx="88406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>
              <a:buNone/>
            </a:pPr>
            <a:r>
              <a:rPr b="1" sz="4800" lang="en">
                <a:solidFill>
                  <a:srgbClr val="FFFF00"/>
                </a:solidFill>
                <a:latin typeface="Fredoka One"/>
                <a:ea typeface="Fredoka One"/>
                <a:cs typeface="Fredoka One"/>
                <a:sym typeface="Fredoka One"/>
              </a:rPr>
              <a:t>Avergonzado/ Embarrassed</a:t>
            </a:r>
          </a:p>
        </p:txBody>
      </p:sp>
      <p:sp>
        <p:nvSpPr>
          <p:cNvPr id="57" name="Shape 57"/>
          <p:cNvSpPr txBox="1"/>
          <p:nvPr/>
        </p:nvSpPr>
        <p:spPr>
          <a:xfrm>
            <a:off y="2163825" x="413850"/>
            <a:ext cy="1643700" cx="17498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58" name="Shape 58"/>
          <p:cNvSpPr/>
          <p:nvPr/>
        </p:nvSpPr>
        <p:spPr>
          <a:xfrm>
            <a:off y="2850000" x="4243400"/>
            <a:ext cy="3824324" cx="477842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59" name="Shape 59"/>
          <p:cNvSpPr txBox="1"/>
          <p:nvPr/>
        </p:nvSpPr>
        <p:spPr>
          <a:xfrm>
            <a:off y="2341175" x="254225"/>
            <a:ext cy="4280400" cx="36771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3900" lang="en">
                <a:solidFill>
                  <a:srgbClr val="FFFF00"/>
                </a:solidFill>
                <a:latin typeface="Righteous"/>
                <a:ea typeface="Righteous"/>
                <a:cs typeface="Righteous"/>
                <a:sym typeface="Righteous"/>
              </a:rPr>
              <a:t>El leon esta avergonzado. El leon esta avergonzado porque su pelo esta feo.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3" name="Shape 6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4" name="Shape 6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65" name="Shape 65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66" name="Shape 66"/>
          <p:cNvSpPr/>
          <p:nvPr/>
        </p:nvSpPr>
        <p:spPr>
          <a:xfrm>
            <a:off y="0" x="0"/>
            <a:ext cy="6858000" cx="9144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67" name="Shape 67"/>
          <p:cNvSpPr txBox="1"/>
          <p:nvPr/>
        </p:nvSpPr>
        <p:spPr>
          <a:xfrm>
            <a:off y="825625" x="853350"/>
            <a:ext cy="833700" cx="72657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>
              <a:buNone/>
            </a:pPr>
            <a:r>
              <a:rPr b="1" sz="6000" lang="en">
                <a:solidFill>
                  <a:srgbClr val="ED1515"/>
                </a:solidFill>
                <a:latin typeface="Sail"/>
                <a:ea typeface="Sail"/>
                <a:cs typeface="Sail"/>
                <a:sym typeface="Sail"/>
              </a:rPr>
              <a:t>Culpable/ Guilty</a:t>
            </a:r>
          </a:p>
        </p:txBody>
      </p:sp>
      <p:sp>
        <p:nvSpPr>
          <p:cNvPr id="68" name="Shape 68"/>
          <p:cNvSpPr txBox="1"/>
          <p:nvPr/>
        </p:nvSpPr>
        <p:spPr>
          <a:xfrm>
            <a:off y="3145225" x="5817475"/>
            <a:ext cy="2825999" cx="27905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69" name="Shape 69"/>
          <p:cNvSpPr/>
          <p:nvPr/>
        </p:nvSpPr>
        <p:spPr>
          <a:xfrm>
            <a:off y="3003350" x="4081250"/>
            <a:ext cy="3481224" cx="506274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70" name="Shape 70"/>
          <p:cNvSpPr txBox="1"/>
          <p:nvPr/>
        </p:nvSpPr>
        <p:spPr>
          <a:xfrm>
            <a:off y="2412125" x="366550"/>
            <a:ext cy="4327499" cx="3582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b="1" sz="4000" lang="en">
                <a:solidFill>
                  <a:srgbClr val="ED1515"/>
                </a:solidFill>
                <a:latin typeface="Sail"/>
                <a:ea typeface="Sail"/>
                <a:cs typeface="Sail"/>
                <a:sym typeface="Sail"/>
              </a:rPr>
              <a:t>El pinguino esta culpable. El pinguino esta culpable porque él como muchos pescado.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4" name="Shape 7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5" name="Shape 7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76" name="Shape 76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77" name="Shape 77"/>
          <p:cNvSpPr/>
          <p:nvPr/>
        </p:nvSpPr>
        <p:spPr>
          <a:xfrm>
            <a:off y="0" x="0"/>
            <a:ext cy="6858000" cx="9144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78" name="Shape 78"/>
          <p:cNvSpPr txBox="1"/>
          <p:nvPr/>
        </p:nvSpPr>
        <p:spPr>
          <a:xfrm>
            <a:off y="461150" x="1076000"/>
            <a:ext cy="1241400" cx="6491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>
              <a:buNone/>
            </a:pPr>
            <a:r>
              <a:rPr b="1" sz="6000" lang="en">
                <a:solidFill>
                  <a:srgbClr val="0000FF"/>
                </a:solidFill>
                <a:latin typeface="Walter Turncoat"/>
                <a:ea typeface="Walter Turncoat"/>
                <a:cs typeface="Walter Turncoat"/>
                <a:sym typeface="Walter Turncoat"/>
              </a:rPr>
              <a:t>Contento/ Happy</a:t>
            </a:r>
          </a:p>
        </p:txBody>
      </p:sp>
      <p:sp>
        <p:nvSpPr>
          <p:cNvPr id="79" name="Shape 79"/>
          <p:cNvSpPr txBox="1"/>
          <p:nvPr/>
        </p:nvSpPr>
        <p:spPr>
          <a:xfrm>
            <a:off y="1891850" x="744925"/>
            <a:ext cy="4209300" cx="30386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80" name="Shape 80"/>
          <p:cNvSpPr/>
          <p:nvPr/>
        </p:nvSpPr>
        <p:spPr>
          <a:xfrm>
            <a:off y="2936900" x="4172250"/>
            <a:ext cy="3630999" cx="48417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81" name="Shape 81"/>
          <p:cNvSpPr txBox="1"/>
          <p:nvPr/>
        </p:nvSpPr>
        <p:spPr>
          <a:xfrm>
            <a:off y="2423950" x="425675"/>
            <a:ext cy="4209300" cx="34407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   </a:t>
            </a:r>
            <a:r>
              <a:rPr b="1" sz="3600" lang="en">
                <a:solidFill>
                  <a:srgbClr val="0000FF"/>
                </a:solidFill>
                <a:latin typeface="Walter Turncoat"/>
                <a:ea typeface="Walter Turncoat"/>
                <a:cs typeface="Walter Turncoat"/>
                <a:sym typeface="Walter Turncoat"/>
              </a:rPr>
              <a:t>El búho esta contento. El búho está contento porque hoy es una buen dia para el buho.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5" name="Shape 8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6" name="Shape 86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87" name="Shape 87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88" name="Shape 88"/>
          <p:cNvSpPr/>
          <p:nvPr/>
        </p:nvSpPr>
        <p:spPr>
          <a:xfrm>
            <a:off y="0" x="0"/>
            <a:ext cy="6858000" cx="9144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89" name="Shape 89"/>
          <p:cNvSpPr txBox="1"/>
          <p:nvPr/>
        </p:nvSpPr>
        <p:spPr>
          <a:xfrm>
            <a:off y="402025" x="532075"/>
            <a:ext cy="1015499" cx="79932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>
              <a:buNone/>
            </a:pPr>
            <a:r>
              <a:rPr b="1" sz="4800" lang="en">
                <a:solidFill>
                  <a:srgbClr val="00FFFF"/>
                </a:solidFill>
                <a:latin typeface="Chewy"/>
                <a:ea typeface="Chewy"/>
                <a:cs typeface="Chewy"/>
                <a:sym typeface="Chewy"/>
              </a:rPr>
              <a:t>Cansado/ Tired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y="2110625" x="242400"/>
            <a:ext cy="4457400" cx="34467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b="1" sz="4000" lang="en">
                <a:solidFill>
                  <a:srgbClr val="00FFFF"/>
                </a:solidFill>
                <a:latin typeface="Chewy"/>
                <a:ea typeface="Chewy"/>
                <a:cs typeface="Chewy"/>
                <a:sym typeface="Chewy"/>
              </a:rPr>
              <a:t>La cierva esta cansado. La cierva esta cansado porque ella juega en la dia.</a:t>
            </a:r>
          </a:p>
        </p:txBody>
      </p:sp>
      <p:sp>
        <p:nvSpPr>
          <p:cNvPr id="91" name="Shape 91"/>
          <p:cNvSpPr/>
          <p:nvPr/>
        </p:nvSpPr>
        <p:spPr>
          <a:xfrm>
            <a:off y="3333950" x="4083925"/>
            <a:ext cy="3233950" cx="484242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5" name="Shape 9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6" name="Shape 96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98" name="Shape 98"/>
          <p:cNvSpPr/>
          <p:nvPr/>
        </p:nvSpPr>
        <p:spPr>
          <a:xfrm>
            <a:off y="0" x="0"/>
            <a:ext cy="6858000" cx="9144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99" name="Shape 99"/>
          <p:cNvSpPr txBox="1"/>
          <p:nvPr/>
        </p:nvSpPr>
        <p:spPr>
          <a:xfrm>
            <a:off y="591200" x="153750"/>
            <a:ext cy="1347899" cx="84719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>
              <a:buNone/>
            </a:pPr>
            <a:r>
              <a:rPr b="1" sz="4800" lang="en">
                <a:solidFill>
                  <a:srgbClr val="C27BA0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b="1" sz="4800" lang="en">
                <a:solidFill>
                  <a:srgbClr val="A64D79"/>
                </a:solidFill>
                <a:latin typeface="Courier New"/>
                <a:ea typeface="Courier New"/>
                <a:cs typeface="Courier New"/>
                <a:sym typeface="Courier New"/>
              </a:rPr>
              <a:t>Enamorado/ Lovestruck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y="2033750" x="543900"/>
            <a:ext cy="4534199" cx="34349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b="1" sz="3200" lang="en">
                <a:solidFill>
                  <a:srgbClr val="A64D79"/>
                </a:solidFill>
                <a:latin typeface="Courier New"/>
                <a:ea typeface="Courier New"/>
                <a:cs typeface="Courier New"/>
                <a:sym typeface="Courier New"/>
              </a:rPr>
              <a:t>El conejito esta enamorado. El conejito esta enamorado porque el gustos el conejito</a:t>
            </a:r>
            <a:r>
              <a:rPr b="1" sz="3200" lang="en">
                <a:solidFill>
                  <a:srgbClr val="4C1130"/>
                </a:solidFill>
                <a:latin typeface="Courier New"/>
                <a:ea typeface="Courier New"/>
                <a:cs typeface="Courier New"/>
                <a:sym typeface="Courier New"/>
              </a:rPr>
              <a:t>. </a:t>
            </a:r>
          </a:p>
        </p:txBody>
      </p:sp>
      <p:sp>
        <p:nvSpPr>
          <p:cNvPr id="101" name="Shape 101"/>
          <p:cNvSpPr/>
          <p:nvPr/>
        </p:nvSpPr>
        <p:spPr>
          <a:xfrm>
            <a:off y="3282050" x="4099500"/>
            <a:ext cy="3391574" cx="50445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5" name="Shape 10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6" name="Shape 106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107" name="Shape 107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108" name="Shape 108"/>
          <p:cNvSpPr txBox="1"/>
          <p:nvPr/>
        </p:nvSpPr>
        <p:spPr>
          <a:xfrm>
            <a:off y="2341175" x="969575"/>
            <a:ext cy="1690800" cx="28259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109" name="Shape 109"/>
          <p:cNvSpPr/>
          <p:nvPr/>
        </p:nvSpPr>
        <p:spPr>
          <a:xfrm>
            <a:off y="-82775" x="0"/>
            <a:ext cy="6940774" cx="91439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10" name="Shape 110"/>
          <p:cNvSpPr txBox="1"/>
          <p:nvPr/>
        </p:nvSpPr>
        <p:spPr>
          <a:xfrm>
            <a:off y="484800" x="650325"/>
            <a:ext cy="1229700" cx="82770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>
              <a:buNone/>
            </a:pPr>
            <a:r>
              <a:rPr b="1" sz="4800" lang="en">
                <a:solidFill>
                  <a:srgbClr val="FFE599"/>
                </a:solidFill>
                <a:latin typeface="Anton"/>
                <a:ea typeface="Anton"/>
                <a:cs typeface="Anton"/>
                <a:sym typeface="Anton"/>
              </a:rPr>
              <a:t>Celoso / Jealous</a:t>
            </a:r>
          </a:p>
        </p:txBody>
      </p:sp>
      <p:sp>
        <p:nvSpPr>
          <p:cNvPr id="111" name="Shape 111"/>
          <p:cNvSpPr txBox="1"/>
          <p:nvPr/>
        </p:nvSpPr>
        <p:spPr>
          <a:xfrm>
            <a:off y="2341175" x="212850"/>
            <a:ext cy="4226700" cx="33993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4500" lang="en">
                <a:solidFill>
                  <a:srgbClr val="FFE599"/>
                </a:solidFill>
                <a:latin typeface="Anton"/>
                <a:ea typeface="Anton"/>
                <a:cs typeface="Anton"/>
                <a:sym typeface="Anton"/>
              </a:rPr>
              <a:t>El ave esta celoso. El ave esta celoso porque el no tiene  comida.</a:t>
            </a:r>
          </a:p>
        </p:txBody>
      </p:sp>
      <p:sp>
        <p:nvSpPr>
          <p:cNvPr id="112" name="Shape 112"/>
          <p:cNvSpPr/>
          <p:nvPr/>
        </p:nvSpPr>
        <p:spPr>
          <a:xfrm>
            <a:off y="3250724" x="3795575"/>
            <a:ext cy="3484651" cx="5234797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